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7" r:id="rId2"/>
  </p:sldMasterIdLst>
  <p:notesMasterIdLst>
    <p:notesMasterId r:id="rId26"/>
  </p:notesMasterIdLst>
  <p:handoutMasterIdLst>
    <p:handoutMasterId r:id="rId27"/>
  </p:handoutMasterIdLst>
  <p:sldIdLst>
    <p:sldId id="288" r:id="rId3"/>
    <p:sldId id="297" r:id="rId4"/>
    <p:sldId id="309" r:id="rId5"/>
    <p:sldId id="290" r:id="rId6"/>
    <p:sldId id="289" r:id="rId7"/>
    <p:sldId id="298" r:id="rId8"/>
    <p:sldId id="291" r:id="rId9"/>
    <p:sldId id="292" r:id="rId10"/>
    <p:sldId id="293" r:id="rId11"/>
    <p:sldId id="302" r:id="rId12"/>
    <p:sldId id="294" r:id="rId13"/>
    <p:sldId id="296" r:id="rId14"/>
    <p:sldId id="300" r:id="rId15"/>
    <p:sldId id="299" r:id="rId16"/>
    <p:sldId id="301" r:id="rId17"/>
    <p:sldId id="303" r:id="rId18"/>
    <p:sldId id="304" r:id="rId19"/>
    <p:sldId id="305" r:id="rId20"/>
    <p:sldId id="306" r:id="rId21"/>
    <p:sldId id="295" r:id="rId22"/>
    <p:sldId id="307" r:id="rId23"/>
    <p:sldId id="308" r:id="rId24"/>
    <p:sldId id="280" r:id="rId25"/>
  </p:sldIdLst>
  <p:sldSz cx="9144000" cy="5143500" type="screen16x9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5A21"/>
    <a:srgbClr val="FFFFFF"/>
    <a:srgbClr val="F67901"/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主题样式 1 - 个性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主题样式 1 - 个性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8603FDC-E32A-4AB5-989C-0864C3EAD2B8}" styleName="主题样式 2 - 个性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96" autoAdjust="0"/>
    <p:restoredTop sz="78286" autoAdjust="0"/>
  </p:normalViewPr>
  <p:slideViewPr>
    <p:cSldViewPr>
      <p:cViewPr>
        <p:scale>
          <a:sx n="150" d="100"/>
          <a:sy n="150" d="100"/>
        </p:scale>
        <p:origin x="1200" y="24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732552-AE71-9B49-B377-6376AAECE9EC}" type="datetimeFigureOut">
              <a:rPr kumimoji="1" lang="zh-CN" altLang="en-US" smtClean="0"/>
              <a:t>2018/7/17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6C8694-D695-7541-8C22-296E229ACE9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18795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A61459-E3D0-43A9-AEF7-9383F8967E9E}" type="datetimeFigureOut">
              <a:rPr lang="zh-CN" altLang="en-US" smtClean="0"/>
              <a:pPr/>
              <a:t>2018/7/17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05B6-80B2-496A-B90E-3B2CF335A38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05B6-80B2-496A-B90E-3B2CF335A388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05B6-80B2-496A-B90E-3B2CF335A388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062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single-page application</a:t>
            </a:r>
            <a:r>
              <a:rPr lang="zh-CN" altLang="en-US" dirty="0" smtClean="0"/>
              <a:t>是一种特殊的</a:t>
            </a:r>
            <a:r>
              <a:rPr lang="en-US" altLang="zh-CN" dirty="0" smtClean="0"/>
              <a:t>Web</a:t>
            </a:r>
            <a:r>
              <a:rPr lang="zh-CN" altLang="en-US" dirty="0" smtClean="0"/>
              <a:t>应用。它将所有的活动局限于一个</a:t>
            </a:r>
            <a:r>
              <a:rPr lang="en-US" altLang="zh-CN" dirty="0" smtClean="0"/>
              <a:t>Web</a:t>
            </a:r>
            <a:r>
              <a:rPr lang="zh-CN" altLang="en-US" dirty="0" smtClean="0"/>
              <a:t>页面中，仅在该</a:t>
            </a:r>
            <a:r>
              <a:rPr lang="en-US" altLang="zh-CN" dirty="0" smtClean="0"/>
              <a:t>Web</a:t>
            </a:r>
            <a:r>
              <a:rPr lang="zh-CN" altLang="en-US" dirty="0" smtClean="0"/>
              <a:t>页面初始化时加载相应的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、</a:t>
            </a:r>
            <a:r>
              <a:rPr lang="en-US" altLang="zh-CN" dirty="0" smtClean="0"/>
              <a:t>JavaScript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CSS</a:t>
            </a:r>
            <a:r>
              <a:rPr lang="zh-CN" altLang="en-US" dirty="0" smtClean="0"/>
              <a:t>。一旦页面加载完成，</a:t>
            </a:r>
            <a:r>
              <a:rPr lang="en-US" altLang="zh-CN" dirty="0" smtClean="0"/>
              <a:t>SPA</a:t>
            </a:r>
            <a:r>
              <a:rPr lang="zh-CN" altLang="en-US" dirty="0" smtClean="0"/>
              <a:t>不会因为用户的操作而进行页面的重新加载或跳转，而是利用</a:t>
            </a:r>
            <a:r>
              <a:rPr lang="en-US" altLang="zh-CN" dirty="0" smtClean="0"/>
              <a:t>JavaScript</a:t>
            </a:r>
            <a:r>
              <a:rPr lang="zh-CN" altLang="en-US" dirty="0" smtClean="0"/>
              <a:t>动态的变换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（采用的是</a:t>
            </a:r>
            <a:r>
              <a:rPr lang="en-US" altLang="zh-CN" dirty="0" smtClean="0"/>
              <a:t>div</a:t>
            </a:r>
            <a:r>
              <a:rPr lang="zh-CN" altLang="en-US" dirty="0" smtClean="0"/>
              <a:t>切换显示和隐藏），从而实现</a:t>
            </a:r>
            <a:r>
              <a:rPr lang="en-US" altLang="zh-CN" dirty="0" smtClean="0"/>
              <a:t>UI</a:t>
            </a:r>
            <a:r>
              <a:rPr lang="zh-CN" altLang="en-US" dirty="0" smtClean="0"/>
              <a:t>与用户的交互</a:t>
            </a:r>
            <a:endParaRPr kumimoji="1" lang="zh-CN" altLang="en-US" dirty="0" smtClean="0"/>
          </a:p>
          <a:p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r>
              <a:rPr kumimoji="1" lang="zh-CN" altLang="en-US" dirty="0" smtClean="0"/>
              <a:t>路由跳转的控制、数据共享、发送请求统一处理等等一些事情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05B6-80B2-496A-B90E-3B2CF335A388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157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更好的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SEO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，由于搜索引擎爬虫抓取工具可以直接查看完全渲染的页面。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请注意，截至目前，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Bing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可以很好对同步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应用程序进行索引。在这里，同步是关键。如果你的应用程序初始展示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loading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菊花图，然后通过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Ajax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获取内容，抓取工具并不会等待异步完成后再行抓取页面内容。也就是说，如果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SEO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对你的站点至关重要，而你的页面又是异步获取内容，则你可能需要服务器端渲染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(SSR)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解决此问题。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更快的内容到达时间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(time-to-content)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，特别是对于缓慢的网络情况或运行缓慢的设备。无需等待所有的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都完成下载并执行，才显示服务器渲染的标记，所以你的用户将会更快速地看到完整渲染的页面。通常可以产生更好的用户体验，并且对于那些「内容到达时间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(time-to-content)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与转化率直接相关」的应用程序而言，服务器端渲染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(SSR)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至关重要。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开发条件所限。浏览器特定的代码，只能在某些生命周期钩子函数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(lifecycle hook)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中使用；一些外部扩展库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(external library)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可能需要特殊处理，才能在服务器渲染应用程序中运行。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更多的服务器端负载。在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Node.js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中渲染完整的应用程序，显然会比仅仅提供静态文件的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更加大量占用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资源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(CPU-intensive - CPU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密集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，因此如果你预料在高流量环境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(high traffic)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下使用，请准备相应的服务器负载，并明智地采用缓存策略。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05B6-80B2-496A-B90E-3B2CF335A388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40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05B6-80B2-496A-B90E-3B2CF335A388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349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更好的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SEO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，由于搜索引擎爬虫抓取工具可以直接查看完全渲染的页面。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请注意，截至目前，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Bing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可以很好对同步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应用程序进行索引。在这里，同步是关键。如果你的应用程序初始展示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loading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菊花图，然后通过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Ajax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获取内容，抓取工具并不会等待异步完成后再行抓取页面内容。也就是说，如果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SEO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对你的站点至关重要，而你的页面又是异步获取内容，则你可能需要服务器端渲染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(SSR)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解决此问题。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更快的内容到达时间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(time-to-content)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，特别是对于缓慢的网络情况或运行缓慢的设备。无需等待所有的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都完成下载并执行，才显示服务器渲染的标记，所以你的用户将会更快速地看到完整渲染的页面。通常可以产生更好的用户体验，并且对于那些「内容到达时间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(time-to-content)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与转化率直接相关」的应用程序而言，服务器端渲染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(SSR)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至关重要。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开发条件所限。浏览器特定的代码，只能在某些生命周期钩子函数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(lifecycle hook)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中使用；一些外部扩展库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(external library)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可能需要特殊处理，才能在服务器渲染应用程序中运行。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更多的服务器端负载。在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Node.js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中渲染完整的应用程序，显然会比仅仅提供静态文件的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更加大量占用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资源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(CPU-intensive - CPU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密集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，因此如果你预料在高流量环境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(high traffic)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下使用，请准备相应的服务器负载，并明智地采用缓存策略。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05B6-80B2-496A-B90E-3B2CF335A388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072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05B6-80B2-496A-B90E-3B2CF335A388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227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05B6-80B2-496A-B90E-3B2CF335A388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256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271" y="195486"/>
            <a:ext cx="1789244" cy="216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271" y="195486"/>
            <a:ext cx="1789244" cy="2160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300" y="166420"/>
            <a:ext cx="1556147" cy="31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12"/>
          <p:cNvSpPr>
            <a:spLocks noGrp="1"/>
          </p:cNvSpPr>
          <p:nvPr>
            <p:ph type="title"/>
          </p:nvPr>
        </p:nvSpPr>
        <p:spPr>
          <a:xfrm>
            <a:off x="197514" y="89039"/>
            <a:ext cx="6615736" cy="465516"/>
          </a:xfrm>
          <a:prstGeom prst="rect">
            <a:avLst/>
          </a:prstGeom>
        </p:spPr>
        <p:txBody>
          <a:bodyPr lIns="87920" tIns="43960" rIns="87920" bIns="43960">
            <a:noAutofit/>
          </a:bodyPr>
          <a:lstStyle>
            <a:lvl1pPr algn="l">
              <a:defRPr sz="2100">
                <a:solidFill>
                  <a:srgbClr val="ED532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300" y="166420"/>
            <a:ext cx="1556147" cy="31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12"/>
          <p:cNvSpPr>
            <a:spLocks noGrp="1"/>
          </p:cNvSpPr>
          <p:nvPr>
            <p:ph type="title"/>
          </p:nvPr>
        </p:nvSpPr>
        <p:spPr>
          <a:xfrm>
            <a:off x="197514" y="89039"/>
            <a:ext cx="6615736" cy="465516"/>
          </a:xfrm>
          <a:prstGeom prst="rect">
            <a:avLst/>
          </a:prstGeom>
        </p:spPr>
        <p:txBody>
          <a:bodyPr lIns="87920" tIns="43960" rIns="87920" bIns="43960">
            <a:noAutofit/>
          </a:bodyPr>
          <a:lstStyle>
            <a:lvl1pPr algn="l">
              <a:defRPr sz="2100">
                <a:solidFill>
                  <a:srgbClr val="ED532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300" y="166420"/>
            <a:ext cx="1556147" cy="31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12"/>
          <p:cNvSpPr>
            <a:spLocks noGrp="1"/>
          </p:cNvSpPr>
          <p:nvPr>
            <p:ph type="title"/>
          </p:nvPr>
        </p:nvSpPr>
        <p:spPr>
          <a:xfrm>
            <a:off x="197514" y="89039"/>
            <a:ext cx="6615736" cy="465516"/>
          </a:xfrm>
          <a:prstGeom prst="rect">
            <a:avLst/>
          </a:prstGeom>
        </p:spPr>
        <p:txBody>
          <a:bodyPr lIns="87920" tIns="43960" rIns="87920" bIns="43960">
            <a:noAutofit/>
          </a:bodyPr>
          <a:lstStyle>
            <a:lvl1pPr algn="l">
              <a:defRPr sz="2100">
                <a:solidFill>
                  <a:srgbClr val="ED532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496363"/>
          </a:xfrm>
          <a:prstGeom prst="rect">
            <a:avLst/>
          </a:prstGeom>
        </p:spPr>
        <p:txBody>
          <a:bodyPr lIns="68574" tIns="34289" rIns="68574" bIns="34289"/>
          <a:lstStyle>
            <a:lvl1pPr>
              <a:defRPr sz="27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biLevel thresh="75000"/>
          </a:blip>
          <a:srcRect t="76775"/>
          <a:stretch>
            <a:fillRect/>
          </a:stretch>
        </p:blipFill>
        <p:spPr>
          <a:xfrm rot="10800000" flipV="1">
            <a:off x="443474" y="753009"/>
            <a:ext cx="7290000" cy="1553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62"/>
            <a:ext cx="7886700" cy="496363"/>
          </a:xfrm>
          <a:prstGeom prst="rect">
            <a:avLst/>
          </a:prstGeom>
        </p:spPr>
        <p:txBody>
          <a:bodyPr lIns="68552" tIns="34289" rIns="68552" bIns="34289"/>
          <a:lstStyle>
            <a:lvl1pPr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biLevel thresh="75000"/>
          </a:blip>
          <a:srcRect t="76775"/>
          <a:stretch>
            <a:fillRect/>
          </a:stretch>
        </p:blipFill>
        <p:spPr>
          <a:xfrm rot="10800000" flipV="1">
            <a:off x="443474" y="753024"/>
            <a:ext cx="7290000" cy="1553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62"/>
            <a:ext cx="7886700" cy="496363"/>
          </a:xfrm>
          <a:prstGeom prst="rect">
            <a:avLst/>
          </a:prstGeom>
        </p:spPr>
        <p:txBody>
          <a:bodyPr lIns="68552" tIns="34289" rIns="68552" bIns="34289"/>
          <a:lstStyle>
            <a:lvl1pPr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biLevel thresh="75000"/>
          </a:blip>
          <a:srcRect t="76775"/>
          <a:stretch>
            <a:fillRect/>
          </a:stretch>
        </p:blipFill>
        <p:spPr>
          <a:xfrm rot="10800000" flipV="1">
            <a:off x="443474" y="753024"/>
            <a:ext cx="7290000" cy="1553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62"/>
            <a:ext cx="7886700" cy="496363"/>
          </a:xfrm>
          <a:prstGeom prst="rect">
            <a:avLst/>
          </a:prstGeom>
        </p:spPr>
        <p:txBody>
          <a:bodyPr lIns="68552" tIns="34289" rIns="68552" bIns="34289"/>
          <a:lstStyle>
            <a:lvl1pPr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biLevel thresh="75000"/>
          </a:blip>
          <a:srcRect t="76775"/>
          <a:stretch>
            <a:fillRect/>
          </a:stretch>
        </p:blipFill>
        <p:spPr>
          <a:xfrm rot="10800000" flipV="1">
            <a:off x="443474" y="753024"/>
            <a:ext cx="7290000" cy="1553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161841"/>
            <a:ext cx="305526" cy="378042"/>
          </a:xfrm>
          <a:prstGeom prst="rect">
            <a:avLst/>
          </a:prstGeom>
          <a:solidFill>
            <a:srgbClr val="E753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088" y="161842"/>
            <a:ext cx="6949212" cy="378042"/>
          </a:xfrm>
          <a:prstGeom prst="rect">
            <a:avLst/>
          </a:prstGeom>
        </p:spPr>
        <p:txBody>
          <a:bodyPr/>
          <a:lstStyle>
            <a:lvl1pPr algn="l">
              <a:defRPr sz="2100" b="0">
                <a:solidFill>
                  <a:srgbClr val="E753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300" y="166420"/>
            <a:ext cx="1556147" cy="31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12"/>
          <p:cNvSpPr>
            <a:spLocks noGrp="1"/>
          </p:cNvSpPr>
          <p:nvPr>
            <p:ph type="title"/>
          </p:nvPr>
        </p:nvSpPr>
        <p:spPr>
          <a:xfrm>
            <a:off x="197514" y="89039"/>
            <a:ext cx="6615736" cy="465516"/>
          </a:xfrm>
          <a:prstGeom prst="rect">
            <a:avLst/>
          </a:prstGeom>
        </p:spPr>
        <p:txBody>
          <a:bodyPr lIns="87920" tIns="43960" rIns="87920" bIns="43960">
            <a:noAutofit/>
          </a:bodyPr>
          <a:lstStyle>
            <a:lvl1pPr algn="l">
              <a:defRPr sz="2100">
                <a:solidFill>
                  <a:srgbClr val="ED532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496363"/>
          </a:xfrm>
          <a:prstGeom prst="rect">
            <a:avLst/>
          </a:prstGeom>
        </p:spPr>
        <p:txBody>
          <a:bodyPr lIns="68579" tIns="34289" rIns="68579" bIns="34289"/>
          <a:lstStyle>
            <a:lvl1pPr>
              <a:defRPr sz="27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>
            <a:biLevel thresh="75000"/>
          </a:blip>
          <a:srcRect/>
          <a:stretch>
            <a:fillRect/>
          </a:stretch>
        </p:blipFill>
        <p:spPr>
          <a:xfrm rot="10800000" flipV="1">
            <a:off x="443474" y="753006"/>
            <a:ext cx="7290000" cy="1553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427" y="86918"/>
            <a:ext cx="1556147" cy="31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427" y="86918"/>
            <a:ext cx="1556147" cy="31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427" y="86918"/>
            <a:ext cx="1556147" cy="31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427" y="86918"/>
            <a:ext cx="1556147" cy="31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427" y="86918"/>
            <a:ext cx="1556147" cy="31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427" y="86918"/>
            <a:ext cx="1556147" cy="31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427" y="86918"/>
            <a:ext cx="1556147" cy="31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427" y="86918"/>
            <a:ext cx="1556147" cy="31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427" y="86918"/>
            <a:ext cx="1556147" cy="31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lIns="68574" tIns="34289" rIns="68574" bIns="34289"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68574" tIns="34289" rIns="68574" bIns="34289"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9F347454-ABE3-4875-9369-D7FCCE3734E5}" type="datetimeFigureOut">
              <a:rPr lang="zh-CN" altLang="en-US" sz="1400" smtClean="0">
                <a:solidFill>
                  <a:prstClr val="black"/>
                </a:solidFill>
              </a:rPr>
              <a:pPr defTabSz="685165"/>
              <a:t>2018/7/17</a:t>
            </a:fld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D964815C-2878-4F5F-B763-0D41DCD7D6B4}" type="slidenum">
              <a:rPr lang="zh-CN" altLang="en-US" sz="1400" smtClean="0">
                <a:solidFill>
                  <a:prstClr val="black"/>
                </a:solidFill>
              </a:rPr>
              <a:pPr defTabSz="685165"/>
              <a:t>‹#›</a:t>
            </a:fld>
            <a:endParaRPr lang="zh-CN" altLang="en-US" sz="140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8"/>
            <a:ext cx="7886700" cy="2139553"/>
          </a:xfrm>
          <a:prstGeom prst="rect">
            <a:avLst/>
          </a:prstGeom>
        </p:spPr>
        <p:txBody>
          <a:bodyPr lIns="68574" tIns="34289" rIns="68574" bIns="34289"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  <a:prstGeom prst="rect">
            <a:avLst/>
          </a:prstGeom>
        </p:spPr>
        <p:txBody>
          <a:bodyPr lIns="68574" tIns="34289" rIns="68574" bIns="34289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9F347454-ABE3-4875-9369-D7FCCE3734E5}" type="datetimeFigureOut">
              <a:rPr lang="zh-CN" altLang="en-US" sz="1400" smtClean="0">
                <a:solidFill>
                  <a:prstClr val="black"/>
                </a:solidFill>
              </a:rPr>
              <a:pPr defTabSz="685165"/>
              <a:t>2018/7/17</a:t>
            </a:fld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D964815C-2878-4F5F-B763-0D41DCD7D6B4}" type="slidenum">
              <a:rPr lang="zh-CN" altLang="en-US" sz="1400" smtClean="0">
                <a:solidFill>
                  <a:prstClr val="black"/>
                </a:solidFill>
              </a:rPr>
              <a:pPr defTabSz="685165"/>
              <a:t>‹#›</a:t>
            </a:fld>
            <a:endParaRPr lang="zh-CN" altLang="en-US" sz="140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lIns="68574" tIns="34289" rIns="68574" bIns="34289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 lIns="68574" tIns="34289" rIns="68574" bIns="34289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 lIns="68574" tIns="34289" rIns="68574" bIns="34289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9F347454-ABE3-4875-9369-D7FCCE3734E5}" type="datetimeFigureOut">
              <a:rPr lang="zh-CN" altLang="en-US" sz="1400" smtClean="0">
                <a:solidFill>
                  <a:prstClr val="black"/>
                </a:solidFill>
              </a:rPr>
              <a:pPr defTabSz="685165"/>
              <a:t>2018/7/17</a:t>
            </a:fld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D964815C-2878-4F5F-B763-0D41DCD7D6B4}" type="slidenum">
              <a:rPr lang="zh-CN" altLang="en-US" sz="1400" smtClean="0">
                <a:solidFill>
                  <a:prstClr val="black"/>
                </a:solidFill>
              </a:rPr>
              <a:pPr defTabSz="685165"/>
              <a:t>‹#›</a:t>
            </a:fld>
            <a:endParaRPr lang="zh-CN" altLang="en-US" sz="140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 lIns="68574" tIns="34289" rIns="68574" bIns="34289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lIns="68574" tIns="34289" rIns="68574" bIns="34289"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</p:spPr>
        <p:txBody>
          <a:bodyPr lIns="68574" tIns="34289" rIns="68574" bIns="34289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2" y="1260872"/>
            <a:ext cx="3887391" cy="617934"/>
          </a:xfrm>
          <a:prstGeom prst="rect">
            <a:avLst/>
          </a:prstGeom>
        </p:spPr>
        <p:txBody>
          <a:bodyPr lIns="68574" tIns="34289" rIns="68574" bIns="34289"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2" y="1878806"/>
            <a:ext cx="3887391" cy="2763441"/>
          </a:xfrm>
          <a:prstGeom prst="rect">
            <a:avLst/>
          </a:prstGeom>
        </p:spPr>
        <p:txBody>
          <a:bodyPr lIns="68574" tIns="34289" rIns="68574" bIns="34289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9F347454-ABE3-4875-9369-D7FCCE3734E5}" type="datetimeFigureOut">
              <a:rPr lang="zh-CN" altLang="en-US" sz="1400" smtClean="0">
                <a:solidFill>
                  <a:prstClr val="black"/>
                </a:solidFill>
              </a:rPr>
              <a:pPr defTabSz="685165"/>
              <a:t>2018/7/17</a:t>
            </a:fld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D964815C-2878-4F5F-B763-0D41DCD7D6B4}" type="slidenum">
              <a:rPr lang="zh-CN" altLang="en-US" sz="1400" smtClean="0">
                <a:solidFill>
                  <a:prstClr val="black"/>
                </a:solidFill>
              </a:rPr>
              <a:pPr defTabSz="685165"/>
              <a:t>‹#›</a:t>
            </a:fld>
            <a:endParaRPr lang="zh-CN" altLang="en-US" sz="140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lIns="68574" tIns="34289" rIns="68574" bIns="34289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9F347454-ABE3-4875-9369-D7FCCE3734E5}" type="datetimeFigureOut">
              <a:rPr lang="zh-CN" altLang="en-US" sz="1400" smtClean="0">
                <a:solidFill>
                  <a:prstClr val="black"/>
                </a:solidFill>
              </a:rPr>
              <a:pPr defTabSz="685165"/>
              <a:t>2018/7/17</a:t>
            </a:fld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D964815C-2878-4F5F-B763-0D41DCD7D6B4}" type="slidenum">
              <a:rPr lang="zh-CN" altLang="en-US" sz="1400" smtClean="0">
                <a:solidFill>
                  <a:prstClr val="black"/>
                </a:solidFill>
              </a:rPr>
              <a:pPr defTabSz="685165"/>
              <a:t>‹#›</a:t>
            </a:fld>
            <a:endParaRPr lang="zh-CN" altLang="en-US" sz="140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9F347454-ABE3-4875-9369-D7FCCE3734E5}" type="datetimeFigureOut">
              <a:rPr lang="zh-CN" altLang="en-US" sz="1400" smtClean="0">
                <a:solidFill>
                  <a:prstClr val="black"/>
                </a:solidFill>
              </a:rPr>
              <a:pPr defTabSz="685165"/>
              <a:t>2018/7/17</a:t>
            </a:fld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D964815C-2878-4F5F-B763-0D41DCD7D6B4}" type="slidenum">
              <a:rPr lang="zh-CN" altLang="en-US" sz="1400" smtClean="0">
                <a:solidFill>
                  <a:prstClr val="black"/>
                </a:solidFill>
              </a:rPr>
              <a:pPr defTabSz="685165"/>
              <a:t>‹#›</a:t>
            </a:fld>
            <a:endParaRPr lang="zh-CN" altLang="en-US" sz="140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lIns="68574" tIns="34289" rIns="68574" bIns="34289"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73"/>
            <a:ext cx="4629150" cy="3655219"/>
          </a:xfrm>
          <a:prstGeom prst="rect">
            <a:avLst/>
          </a:prstGeom>
        </p:spPr>
        <p:txBody>
          <a:bodyPr lIns="68574" tIns="34289" rIns="68574" bIns="34289"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  <a:prstGeom prst="rect">
            <a:avLst/>
          </a:prstGeom>
        </p:spPr>
        <p:txBody>
          <a:bodyPr lIns="68574" tIns="34289" rIns="68574" bIns="34289"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9F347454-ABE3-4875-9369-D7FCCE3734E5}" type="datetimeFigureOut">
              <a:rPr lang="zh-CN" altLang="en-US" sz="1400" smtClean="0">
                <a:solidFill>
                  <a:prstClr val="black"/>
                </a:solidFill>
              </a:rPr>
              <a:pPr defTabSz="685165"/>
              <a:t>2018/7/17</a:t>
            </a:fld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D964815C-2878-4F5F-B763-0D41DCD7D6B4}" type="slidenum">
              <a:rPr lang="zh-CN" altLang="en-US" sz="1400" smtClean="0">
                <a:solidFill>
                  <a:prstClr val="black"/>
                </a:solidFill>
              </a:rPr>
              <a:pPr defTabSz="685165"/>
              <a:t>‹#›</a:t>
            </a:fld>
            <a:endParaRPr lang="zh-CN" altLang="en-US" sz="140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lIns="68574" tIns="34289" rIns="68574" bIns="34289"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73"/>
            <a:ext cx="4629150" cy="3655219"/>
          </a:xfrm>
          <a:prstGeom prst="rect">
            <a:avLst/>
          </a:prstGeom>
        </p:spPr>
        <p:txBody>
          <a:bodyPr lIns="68574" tIns="34289" rIns="68574" bIns="34289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  <a:prstGeom prst="rect">
            <a:avLst/>
          </a:prstGeom>
        </p:spPr>
        <p:txBody>
          <a:bodyPr lIns="68574" tIns="34289" rIns="68574" bIns="34289"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9F347454-ABE3-4875-9369-D7FCCE3734E5}" type="datetimeFigureOut">
              <a:rPr lang="zh-CN" altLang="en-US" sz="1400" smtClean="0">
                <a:solidFill>
                  <a:prstClr val="black"/>
                </a:solidFill>
              </a:rPr>
              <a:pPr defTabSz="685165"/>
              <a:t>2018/7/17</a:t>
            </a:fld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D964815C-2878-4F5F-B763-0D41DCD7D6B4}" type="slidenum">
              <a:rPr lang="zh-CN" altLang="en-US" sz="1400" smtClean="0">
                <a:solidFill>
                  <a:prstClr val="black"/>
                </a:solidFill>
              </a:rPr>
              <a:pPr defTabSz="685165"/>
              <a:t>‹#›</a:t>
            </a:fld>
            <a:endParaRPr lang="zh-CN" altLang="en-US" sz="140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lIns="68574" tIns="34289" rIns="68574" bIns="34289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 lIns="68574" tIns="34289" rIns="68574" bIns="34289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9F347454-ABE3-4875-9369-D7FCCE3734E5}" type="datetimeFigureOut">
              <a:rPr lang="zh-CN" altLang="en-US" sz="1400" smtClean="0">
                <a:solidFill>
                  <a:prstClr val="black"/>
                </a:solidFill>
              </a:rPr>
              <a:pPr defTabSz="685165"/>
              <a:t>2018/7/17</a:t>
            </a:fld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D964815C-2878-4F5F-B763-0D41DCD7D6B4}" type="slidenum">
              <a:rPr lang="zh-CN" altLang="en-US" sz="1400" smtClean="0">
                <a:solidFill>
                  <a:prstClr val="black"/>
                </a:solidFill>
              </a:rPr>
              <a:pPr defTabSz="685165"/>
              <a:t>‹#›</a:t>
            </a:fld>
            <a:endParaRPr lang="zh-CN" altLang="en-US" sz="140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273848"/>
            <a:ext cx="1971675" cy="4358879"/>
          </a:xfrm>
          <a:prstGeom prst="rect">
            <a:avLst/>
          </a:prstGeom>
        </p:spPr>
        <p:txBody>
          <a:bodyPr vert="eaVert" lIns="68574" tIns="34289" rIns="68574" bIns="34289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2" y="273848"/>
            <a:ext cx="5800725" cy="4358879"/>
          </a:xfrm>
          <a:prstGeom prst="rect">
            <a:avLst/>
          </a:prstGeom>
        </p:spPr>
        <p:txBody>
          <a:bodyPr vert="eaVert" lIns="68574" tIns="34289" rIns="68574" bIns="34289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9F347454-ABE3-4875-9369-D7FCCE3734E5}" type="datetimeFigureOut">
              <a:rPr lang="zh-CN" altLang="en-US" sz="1400" smtClean="0">
                <a:solidFill>
                  <a:prstClr val="black"/>
                </a:solidFill>
              </a:rPr>
              <a:pPr defTabSz="685165"/>
              <a:t>2018/7/17</a:t>
            </a:fld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D964815C-2878-4F5F-B763-0D41DCD7D6B4}" type="slidenum">
              <a:rPr lang="zh-CN" altLang="en-US" sz="1400" smtClean="0">
                <a:solidFill>
                  <a:prstClr val="black"/>
                </a:solidFill>
              </a:rPr>
              <a:pPr defTabSz="685165"/>
              <a:t>‹#›</a:t>
            </a:fld>
            <a:endParaRPr lang="zh-CN" altLang="en-US" sz="140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2018/7/17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founder.png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24344" y="4"/>
            <a:ext cx="2123534" cy="731713"/>
          </a:xfrm>
          <a:prstGeom prst="rect">
            <a:avLst/>
          </a:prstGeom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5775" y="3"/>
            <a:ext cx="7886700" cy="496363"/>
          </a:xfrm>
          <a:prstGeom prst="rect">
            <a:avLst/>
          </a:prstGeom>
        </p:spPr>
        <p:txBody>
          <a:bodyPr lIns="68574" tIns="34289" rIns="68574" bIns="34289"/>
          <a:lstStyle>
            <a:lvl1pPr>
              <a:defRPr sz="27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271" y="195486"/>
            <a:ext cx="1789244" cy="216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2018/7/17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2018/7/17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53.xml"/><Relationship Id="rId16" Type="http://schemas.openxmlformats.org/officeDocument/2006/relationships/theme" Target="../theme/theme2.xml"/><Relationship Id="rId17" Type="http://schemas.openxmlformats.org/officeDocument/2006/relationships/image" Target="../media/image5.png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Relationship Id="rId9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2018/7/17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</p:sldLayoutIdLst>
  <p:timing>
    <p:tnLst>
      <p:par>
        <p:cTn id="1" dur="indefinite" restart="never" nodeType="tmRoot"/>
      </p:par>
    </p:tnLst>
  </p:timing>
  <p:txStyles>
    <p:titleStyle>
      <a:lvl1pPr algn="ctr" defTabSz="91376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37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founder.png"/>
          <p:cNvPicPr>
            <a:picLocks noChangeAspect="1"/>
          </p:cNvPicPr>
          <p:nvPr userDrawn="1"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27682" y="-112732"/>
            <a:ext cx="2123534" cy="73171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700" r:id="rId12"/>
    <p:sldLayoutId id="2147483701" r:id="rId13"/>
    <p:sldLayoutId id="2147483703" r:id="rId14"/>
    <p:sldLayoutId id="2147483704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85165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1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hyperlink" Target="https://ssr.vuejs.org/zh/api/#clientmanifest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1820800" y="2715766"/>
            <a:ext cx="5286375" cy="923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913765" eaLnBrk="1" hangingPunct="1">
              <a:lnSpc>
                <a:spcPct val="150000"/>
              </a:lnSpc>
              <a:defRPr/>
            </a:pPr>
            <a:r>
              <a:rPr lang="zh-CN" altLang="en-US" sz="1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北京北大方正电子有限公司    </a:t>
            </a:r>
            <a:endParaRPr lang="en-US" altLang="zh-CN" sz="1800" b="1" dirty="0" smtClea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765" eaLnBrk="1" hangingPunct="1">
              <a:lnSpc>
                <a:spcPct val="150000"/>
              </a:lnSpc>
              <a:defRPr/>
            </a:pPr>
            <a:r>
              <a:rPr lang="zh-CN" altLang="en-US" sz="18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顾兆铭</a:t>
            </a:r>
            <a:endParaRPr lang="en-US" altLang="zh-CN" sz="18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7584" y="1635646"/>
            <a:ext cx="7272808" cy="584771"/>
          </a:xfrm>
          <a:prstGeom prst="rect">
            <a:avLst/>
          </a:prstGeom>
          <a:noFill/>
        </p:spPr>
        <p:txBody>
          <a:bodyPr wrap="square" lIns="91435" tIns="45718" rIns="91435" bIns="45718">
            <a:spAutoFit/>
          </a:bodyPr>
          <a:lstStyle/>
          <a:p>
            <a:pPr algn="ctr" defTabSz="913765">
              <a:defRPr/>
            </a:pPr>
            <a:r>
              <a:rPr lang="en-US" altLang="zh-CN" sz="3200" b="1" dirty="0" err="1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sz="32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服务器端渲染</a:t>
            </a:r>
            <a:endParaRPr lang="zh-CN" altLang="en-US" sz="32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比较重要的两个元素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Vue</a:t>
            </a:r>
            <a:r>
              <a:rPr kumimoji="1" lang="zh-CN" altLang="en-US" dirty="0" smtClean="0"/>
              <a:t>实例</a:t>
            </a:r>
            <a:endParaRPr kumimoji="1" lang="en-US" altLang="zh-CN" dirty="0" smtClean="0"/>
          </a:p>
          <a:p>
            <a:r>
              <a:rPr kumimoji="1" lang="en-US" altLang="zh-CN" dirty="0" smtClean="0"/>
              <a:t>Html</a:t>
            </a:r>
            <a:r>
              <a:rPr kumimoji="1" lang="zh-CN" altLang="en-US" dirty="0" smtClean="0"/>
              <a:t> 字符串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14850" y="1059582"/>
            <a:ext cx="3801566" cy="388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改进一： </a:t>
            </a:r>
            <a:r>
              <a:rPr kumimoji="1" lang="en-US" altLang="zh-CN" dirty="0" smtClean="0"/>
              <a:t>html</a:t>
            </a:r>
            <a:r>
              <a:rPr kumimoji="1" lang="zh-CN" altLang="en-US" dirty="0" smtClean="0"/>
              <a:t>使用模板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4502" y="1369219"/>
            <a:ext cx="4127498" cy="3146747"/>
          </a:xfrm>
          <a:prstGeom prst="rect">
            <a:avLst/>
          </a:prstGeom>
        </p:spPr>
      </p:pic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29150" y="1369219"/>
            <a:ext cx="3886200" cy="124831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800" y="3003798"/>
            <a:ext cx="38862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实际项目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CN" altLang="en-US" dirty="0" smtClean="0"/>
              <a:t>基于</a:t>
            </a:r>
            <a:r>
              <a:rPr kumimoji="1" lang="en-US" altLang="zh-CN" dirty="0" err="1" smtClean="0"/>
              <a:t>webpack</a:t>
            </a:r>
            <a:r>
              <a:rPr kumimoji="1" lang="zh-CN" altLang="en-US" dirty="0" smtClean="0"/>
              <a:t>构建</a:t>
            </a:r>
            <a:endParaRPr kumimoji="1" lang="en-US" altLang="zh-CN" dirty="0" smtClean="0"/>
          </a:p>
          <a:p>
            <a:r>
              <a:rPr kumimoji="1" lang="zh-CN" altLang="en-US" dirty="0" smtClean="0"/>
              <a:t>使用多种插件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Vue</a:t>
            </a:r>
            <a:r>
              <a:rPr kumimoji="1" lang="en-US" altLang="zh-CN" dirty="0" smtClean="0"/>
              <a:t>-loader</a:t>
            </a:r>
            <a:r>
              <a:rPr kumimoji="1" lang="zh-CN" altLang="en-US" dirty="0" smtClean="0"/>
              <a:t>解析</a:t>
            </a:r>
            <a:r>
              <a:rPr kumimoji="1" lang="en-US" altLang="zh-CN" dirty="0" smtClean="0"/>
              <a:t>.</a:t>
            </a:r>
            <a:r>
              <a:rPr kumimoji="1" lang="en-US" altLang="zh-CN" dirty="0" err="1" smtClean="0"/>
              <a:t>vue</a:t>
            </a:r>
            <a:r>
              <a:rPr kumimoji="1" lang="zh-CN" altLang="en-US" dirty="0" smtClean="0"/>
              <a:t>文件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923928" y="987574"/>
            <a:ext cx="4741753" cy="353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使用</a:t>
            </a:r>
            <a:r>
              <a:rPr kumimoji="1" lang="en-US" altLang="zh-CN" dirty="0" err="1" smtClean="0"/>
              <a:t>webpack</a:t>
            </a:r>
            <a:r>
              <a:rPr kumimoji="1" lang="zh-CN" altLang="en-US" dirty="0" smtClean="0"/>
              <a:t>构建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581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原理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7759774" cy="338435"/>
          </a:xfrm>
        </p:spPr>
        <p:txBody>
          <a:bodyPr/>
          <a:lstStyle/>
          <a:p>
            <a:r>
              <a:rPr kumimoji="1" lang="zh-CN" altLang="en-US" dirty="0" smtClean="0"/>
              <a:t>使用</a:t>
            </a:r>
            <a:r>
              <a:rPr kumimoji="1" lang="en-US" altLang="zh-CN" dirty="0" err="1" smtClean="0"/>
              <a:t>webpack</a:t>
            </a:r>
            <a:r>
              <a:rPr kumimoji="1" lang="zh-CN" altLang="en-US" dirty="0" smtClean="0"/>
              <a:t> 打包</a:t>
            </a:r>
            <a:r>
              <a:rPr kumimoji="1" lang="en-US" altLang="zh-CN" dirty="0" err="1" smtClean="0"/>
              <a:t>Vue</a:t>
            </a:r>
            <a:r>
              <a:rPr kumimoji="1" lang="zh-CN" altLang="en-US" dirty="0" smtClean="0"/>
              <a:t>应用程序；</a:t>
            </a:r>
            <a:endParaRPr kumimoji="1" lang="zh-CN" altLang="en-US" dirty="0"/>
          </a:p>
        </p:txBody>
      </p:sp>
      <p:pic>
        <p:nvPicPr>
          <p:cNvPr id="1028" name="Picture 4" descr="¶æ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996938"/>
            <a:ext cx="5320047" cy="243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2232" y="1268016"/>
            <a:ext cx="1853118" cy="339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78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项目结构</a:t>
            </a:r>
            <a:endParaRPr kumimoji="1"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1520" y="1370411"/>
            <a:ext cx="1715440" cy="32623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2275729"/>
            <a:ext cx="2679364" cy="94409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1359993"/>
            <a:ext cx="4008370" cy="264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3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使用</a:t>
            </a:r>
            <a:r>
              <a:rPr kumimoji="1" lang="en-US" altLang="zh-CN" dirty="0" err="1" smtClean="0"/>
              <a:t>webpack</a:t>
            </a:r>
            <a:r>
              <a:rPr kumimoji="1" lang="zh-CN" altLang="en-US" dirty="0" smtClean="0"/>
              <a:t>编译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7615758" cy="3263504"/>
          </a:xfrm>
        </p:spPr>
        <p:txBody>
          <a:bodyPr/>
          <a:lstStyle/>
          <a:p>
            <a:r>
              <a:rPr kumimoji="1" lang="zh-CN" altLang="en-US" dirty="0" smtClean="0"/>
              <a:t>不</a:t>
            </a:r>
            <a:r>
              <a:rPr kumimoji="1" lang="zh-CN" altLang="en-US" dirty="0" smtClean="0"/>
              <a:t>能直接使用 </a:t>
            </a:r>
            <a:r>
              <a:rPr kumimoji="1" lang="en-US" altLang="zh-CN" dirty="0" smtClean="0"/>
              <a:t>entry-</a:t>
            </a:r>
            <a:r>
              <a:rPr kumimoji="1" lang="en-US" altLang="zh-CN" dirty="0" err="1" smtClean="0"/>
              <a:t>server.js</a:t>
            </a:r>
            <a:r>
              <a:rPr kumimoji="1" lang="zh-CN" altLang="en-US" dirty="0" smtClean="0"/>
              <a:t>， 需要</a:t>
            </a:r>
            <a:r>
              <a:rPr kumimoji="1" lang="zh-CN" altLang="en-US" dirty="0" smtClean="0"/>
              <a:t>使用 </a:t>
            </a:r>
            <a:r>
              <a:rPr kumimoji="1" lang="en-US" altLang="zh-CN" dirty="0" err="1" smtClean="0"/>
              <a:t>webpack</a:t>
            </a:r>
            <a:r>
              <a:rPr kumimoji="1" lang="zh-CN" altLang="en-US" dirty="0" smtClean="0"/>
              <a:t> 打包把源代码打包成 </a:t>
            </a:r>
            <a:r>
              <a:rPr kumimoji="1" lang="en-US" altLang="zh-CN" dirty="0" err="1" smtClean="0"/>
              <a:t>bundle.js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r>
              <a:rPr kumimoji="1" lang="zh-CN" altLang="en-US" dirty="0" smtClean="0"/>
              <a:t>缺点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每次更新源代码，都需要重启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Node</a:t>
            </a:r>
            <a:r>
              <a:rPr kumimoji="1" lang="zh-CN" altLang="en-US" dirty="0" smtClean="0"/>
              <a:t> 不支持 </a:t>
            </a:r>
            <a:r>
              <a:rPr kumimoji="1" lang="en-US" altLang="zh-CN" dirty="0" smtClean="0"/>
              <a:t>source-map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127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Vue</a:t>
            </a:r>
            <a:r>
              <a:rPr kumimoji="1" lang="zh-CN" altLang="en-US" dirty="0" smtClean="0"/>
              <a:t>实例的打包改进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r>
              <a:rPr kumimoji="1" lang="zh-CN" altLang="en-US" dirty="0" smtClean="0"/>
              <a:t>使用</a:t>
            </a:r>
            <a:r>
              <a:rPr kumimoji="1" lang="en-US" altLang="zh-CN" dirty="0" err="1" smtClean="0"/>
              <a:t>vue</a:t>
            </a:r>
            <a:r>
              <a:rPr kumimoji="1" lang="en-US" altLang="zh-CN" dirty="0" smtClean="0"/>
              <a:t>-server-renderer</a:t>
            </a:r>
            <a:r>
              <a:rPr kumimoji="1" lang="zh-CN" altLang="en-US" dirty="0" smtClean="0"/>
              <a:t>提供的 </a:t>
            </a:r>
            <a:r>
              <a:rPr kumimoji="1" lang="en-US" altLang="zh-CN" dirty="0" err="1" smtClean="0"/>
              <a:t>createBundleRenderer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API</a:t>
            </a:r>
            <a:r>
              <a:rPr kumimoji="1" lang="zh-CN" altLang="en-US" dirty="0" smtClean="0"/>
              <a:t>，把</a:t>
            </a:r>
            <a:r>
              <a:rPr kumimoji="1" lang="en-US" altLang="zh-CN" dirty="0" smtClean="0"/>
              <a:t>server-</a:t>
            </a:r>
            <a:r>
              <a:rPr kumimoji="1" lang="en-US" altLang="zh-CN" dirty="0" err="1" smtClean="0"/>
              <a:t>bundle.js</a:t>
            </a:r>
            <a:r>
              <a:rPr kumimoji="1" lang="zh-CN" altLang="en-US" dirty="0" smtClean="0"/>
              <a:t>生成一个可传递到</a:t>
            </a:r>
            <a:r>
              <a:rPr kumimoji="1" lang="en-US" altLang="zh-CN" dirty="0" smtClean="0"/>
              <a:t>bundle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renderer</a:t>
            </a:r>
            <a:r>
              <a:rPr kumimoji="1" lang="zh-CN" altLang="en-US" dirty="0"/>
              <a:t>的</a:t>
            </a:r>
            <a:r>
              <a:rPr kumimoji="1" lang="zh-CN" altLang="en-US" dirty="0" smtClean="0"/>
              <a:t>特殊</a:t>
            </a:r>
            <a:r>
              <a:rPr kumimoji="1" lang="en-US" altLang="zh-CN" dirty="0" err="1" smtClean="0"/>
              <a:t>json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pPr lvl="1"/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3" y="2067695"/>
            <a:ext cx="4896543" cy="288160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788024" y="2715766"/>
            <a:ext cx="1368152" cy="216024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691680" y="2499742"/>
            <a:ext cx="1368152" cy="216024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491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Vue</a:t>
            </a:r>
            <a:r>
              <a:rPr kumimoji="1" lang="en-US" altLang="zh-CN" dirty="0" smtClean="0"/>
              <a:t>-</a:t>
            </a:r>
            <a:r>
              <a:rPr kumimoji="1" lang="en-US" altLang="zh-CN" dirty="0" err="1" smtClean="0"/>
              <a:t>ssr</a:t>
            </a:r>
            <a:r>
              <a:rPr kumimoji="1" lang="en-US" altLang="zh-CN" dirty="0" smtClean="0"/>
              <a:t>-server-</a:t>
            </a:r>
            <a:r>
              <a:rPr kumimoji="1" lang="en-US" altLang="zh-CN" dirty="0" err="1" smtClean="0"/>
              <a:t>bundle.json</a:t>
            </a:r>
            <a:r>
              <a:rPr kumimoji="1" lang="zh-CN" altLang="en-US" dirty="0" smtClean="0"/>
              <a:t>优点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r>
              <a:rPr kumimoji="1" lang="zh-CN" altLang="en-US" dirty="0" smtClean="0"/>
              <a:t>内置支持 </a:t>
            </a:r>
            <a:r>
              <a:rPr kumimoji="1" lang="en-US" altLang="zh-CN" dirty="0" smtClean="0"/>
              <a:t>source-map</a:t>
            </a:r>
          </a:p>
          <a:p>
            <a:r>
              <a:rPr kumimoji="1" lang="zh-CN" altLang="en-US" dirty="0" smtClean="0"/>
              <a:t>开发或部署时热加载</a:t>
            </a:r>
            <a:endParaRPr kumimoji="1" lang="en-US" altLang="zh-CN" dirty="0" smtClean="0"/>
          </a:p>
          <a:p>
            <a:r>
              <a:rPr lang="zh-CN" altLang="en-US" dirty="0"/>
              <a:t>使用 </a:t>
            </a:r>
            <a:r>
              <a:rPr lang="en-US" altLang="zh-CN" dirty="0">
                <a:hlinkClick r:id="rId2"/>
              </a:rPr>
              <a:t>clientManifest</a:t>
            </a:r>
            <a:r>
              <a:rPr lang="en-US" altLang="zh-CN" dirty="0"/>
              <a:t> </a:t>
            </a:r>
            <a:r>
              <a:rPr lang="zh-CN" altLang="en-US" dirty="0"/>
              <a:t>进行资源注入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22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Webpack</a:t>
            </a:r>
            <a:r>
              <a:rPr kumimoji="1" lang="zh-CN" altLang="en-US" dirty="0" smtClean="0"/>
              <a:t>配置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41366" y="908876"/>
            <a:ext cx="4030634" cy="38204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770" y="908876"/>
            <a:ext cx="3744416" cy="382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6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背景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438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注意事项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r>
              <a:rPr kumimoji="1" lang="zh-CN" altLang="en-US" dirty="0" smtClean="0"/>
              <a:t>组件生命周期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服务器端：只有</a:t>
            </a:r>
            <a:r>
              <a:rPr kumimoji="1" lang="en-US" altLang="zh-CN" dirty="0" err="1" smtClean="0"/>
              <a:t>beforeCreate</a:t>
            </a:r>
            <a:r>
              <a:rPr kumimoji="1" lang="zh-CN" altLang="en-US" dirty="0" smtClean="0"/>
              <a:t> 和 </a:t>
            </a:r>
            <a:r>
              <a:rPr kumimoji="1" lang="en-US" altLang="zh-CN" dirty="0" smtClean="0"/>
              <a:t>created</a:t>
            </a:r>
            <a:r>
              <a:rPr kumimoji="1" lang="zh-CN" altLang="en-US" dirty="0" smtClean="0"/>
              <a:t>，并且在销毁的时候，不会调用</a:t>
            </a:r>
            <a:r>
              <a:rPr kumimoji="1" lang="en-US" altLang="zh-CN" dirty="0" err="1" smtClean="0"/>
              <a:t>beforeDestroy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destroyed</a:t>
            </a:r>
            <a:r>
              <a:rPr kumimoji="1" lang="zh-CN" altLang="en-US" dirty="0" smtClean="0"/>
              <a:t>方法。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客户端：全部</a:t>
            </a:r>
            <a:endParaRPr kumimoji="1" lang="en-US" altLang="zh-CN" dirty="0" smtClean="0"/>
          </a:p>
          <a:p>
            <a:r>
              <a:rPr kumimoji="1" lang="zh-CN" altLang="en-US" dirty="0" smtClean="0"/>
              <a:t>服务器端没有</a:t>
            </a:r>
            <a:r>
              <a:rPr kumimoji="1" lang="en-US" altLang="zh-CN" dirty="0" smtClean="0"/>
              <a:t>window</a:t>
            </a:r>
            <a:r>
              <a:rPr kumimoji="1" lang="zh-CN" altLang="en-US" dirty="0" smtClean="0"/>
              <a:t>或</a:t>
            </a:r>
            <a:r>
              <a:rPr kumimoji="1" lang="en-US" altLang="zh-CN" dirty="0" smtClean="0"/>
              <a:t>document</a:t>
            </a:r>
            <a:r>
              <a:rPr kumimoji="1" lang="zh-CN" altLang="en-US" dirty="0" smtClean="0"/>
              <a:t>等对象</a:t>
            </a:r>
            <a:endParaRPr kumimoji="1" lang="en-US" altLang="zh-CN" dirty="0" smtClean="0"/>
          </a:p>
          <a:p>
            <a:r>
              <a:rPr kumimoji="1" lang="zh-CN" altLang="en-US" dirty="0" smtClean="0"/>
              <a:t>自定义指令将有可能无效</a:t>
            </a:r>
            <a:endParaRPr kumimoji="1" lang="en-US" altLang="zh-CN" dirty="0" smtClean="0"/>
          </a:p>
          <a:p>
            <a:r>
              <a:rPr kumimoji="1" lang="zh-CN" altLang="en-US" b="1" dirty="0" smtClean="0"/>
              <a:t>避免状态单例，应暴露一个创建实例的工厂函数（</a:t>
            </a:r>
            <a:r>
              <a:rPr kumimoji="1" lang="en-US" altLang="zh-CN" b="1" dirty="0" err="1" smtClean="0"/>
              <a:t>Vue</a:t>
            </a:r>
            <a:r>
              <a:rPr kumimoji="1" lang="zh-CN" altLang="en-US" b="1" dirty="0" smtClean="0"/>
              <a:t>实例、</a:t>
            </a:r>
            <a:r>
              <a:rPr kumimoji="1" lang="en-US" altLang="zh-CN" b="1" dirty="0" smtClean="0"/>
              <a:t>router</a:t>
            </a:r>
            <a:r>
              <a:rPr kumimoji="1" lang="zh-CN" altLang="en-US" b="1" dirty="0" smtClean="0"/>
              <a:t>、</a:t>
            </a:r>
            <a:r>
              <a:rPr kumimoji="1" lang="en-US" altLang="zh-CN" b="1" dirty="0" smtClean="0"/>
              <a:t>store</a:t>
            </a:r>
            <a:r>
              <a:rPr kumimoji="1" lang="zh-CN" altLang="en-US" b="1" dirty="0" smtClean="0"/>
              <a:t>、</a:t>
            </a:r>
            <a:r>
              <a:rPr kumimoji="1" lang="en-US" altLang="zh-CN" b="1" dirty="0" smtClean="0"/>
              <a:t>event-bus</a:t>
            </a:r>
            <a:r>
              <a:rPr kumimoji="1" lang="zh-CN" altLang="en-US" b="1" dirty="0" smtClean="0"/>
              <a:t>等）</a:t>
            </a:r>
            <a:endParaRPr kumimoji="1" lang="en-US" altLang="zh-CN" b="1" dirty="0" smtClean="0"/>
          </a:p>
          <a:p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77086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Vue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SSR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770930"/>
            <a:ext cx="7886700" cy="4176464"/>
          </a:xfrm>
        </p:spPr>
        <p:txBody>
          <a:bodyPr/>
          <a:lstStyle/>
          <a:p>
            <a:r>
              <a:rPr kumimoji="1" lang="zh-CN" altLang="en-US" dirty="0" smtClean="0"/>
              <a:t>优点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更好的</a:t>
            </a:r>
            <a:r>
              <a:rPr kumimoji="1" lang="en-US" altLang="zh-CN" dirty="0" smtClean="0"/>
              <a:t>SEO</a:t>
            </a:r>
            <a:endParaRPr kumimoji="1" lang="en-US" altLang="zh-CN" dirty="0"/>
          </a:p>
          <a:p>
            <a:pPr lvl="1"/>
            <a:r>
              <a:rPr kumimoji="1" lang="zh-CN" altLang="en-US" dirty="0" smtClean="0"/>
              <a:t>更快的内容到达时间（</a:t>
            </a:r>
            <a:r>
              <a:rPr kumimoji="1" lang="en-US" altLang="zh-CN" dirty="0" smtClean="0"/>
              <a:t>time-to-content</a:t>
            </a:r>
            <a:r>
              <a:rPr kumimoji="1" lang="zh-CN" altLang="en-US" dirty="0" smtClean="0"/>
              <a:t>）</a:t>
            </a:r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r>
              <a:rPr kumimoji="1" lang="zh-CN" altLang="en-US" dirty="0" smtClean="0"/>
              <a:t>缺点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开发条件的约束比较多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构建设置和部署更加复杂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更多的服务器端</a:t>
            </a:r>
            <a:r>
              <a:rPr kumimoji="1" lang="zh-CN" altLang="en-US" dirty="0" smtClean="0"/>
              <a:t>负载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基于</a:t>
            </a:r>
            <a:r>
              <a:rPr kumimoji="1" lang="en-US" altLang="zh-CN" dirty="0" smtClean="0"/>
              <a:t>node</a:t>
            </a:r>
          </a:p>
          <a:p>
            <a:pPr lvl="1"/>
            <a:endParaRPr kumimoji="1" lang="en-US" altLang="zh-CN" dirty="0"/>
          </a:p>
          <a:p>
            <a:r>
              <a:rPr kumimoji="1" lang="zh-CN" altLang="en-US" dirty="0" smtClean="0"/>
              <a:t>使用标准：</a:t>
            </a:r>
            <a:r>
              <a:rPr kumimoji="1" lang="en-US" altLang="zh-CN" dirty="0" smtClean="0"/>
              <a:t>time-to-content</a:t>
            </a:r>
            <a:r>
              <a:rPr kumimoji="1" lang="zh-CN" altLang="en-US" dirty="0" smtClean="0"/>
              <a:t>对于应用的重要</a:t>
            </a:r>
            <a:r>
              <a:rPr kumimoji="1" lang="zh-CN" altLang="en-US" dirty="0" smtClean="0"/>
              <a:t>程度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个人建议：近期不用，可使用 </a:t>
            </a:r>
            <a:r>
              <a:rPr kumimoji="1" lang="en-US" altLang="zh-CN" dirty="0" err="1" smtClean="0"/>
              <a:t>Nuxt</a:t>
            </a:r>
            <a:r>
              <a:rPr kumimoji="1" lang="en-US" altLang="zh-CN" dirty="0" err="1" smtClean="0"/>
              <a:t>.js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636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推荐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50653" y="1370013"/>
            <a:ext cx="7642693" cy="326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 descr="F:\无版权图片\99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" r="1683" b="66470"/>
          <a:stretch>
            <a:fillRect/>
          </a:stretch>
        </p:blipFill>
        <p:spPr bwMode="auto">
          <a:xfrm>
            <a:off x="-1" y="2356033"/>
            <a:ext cx="9144001" cy="211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2340463"/>
            <a:ext cx="9144000" cy="208404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pic>
        <p:nvPicPr>
          <p:cNvPr id="65" name="Picture 10" descr="F:\案例\208\pecotoy\pecotoy_01_bg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" t="-2" r="-146" b="-26130"/>
          <a:stretch>
            <a:fillRect/>
          </a:stretch>
        </p:blipFill>
        <p:spPr bwMode="auto">
          <a:xfrm flipV="1">
            <a:off x="-2" y="2139340"/>
            <a:ext cx="9144001" cy="3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2751855" y="221194"/>
            <a:ext cx="3497045" cy="3497045"/>
            <a:chOff x="1590675" y="495039"/>
            <a:chExt cx="5962650" cy="5962650"/>
          </a:xfrm>
        </p:grpSpPr>
        <p:pic>
          <p:nvPicPr>
            <p:cNvPr id="66" name="Picture 6" descr="F:\案例\208\pecotoy\main_slider_circle_bg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0675" y="495039"/>
              <a:ext cx="5962650" cy="5962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4" descr="F:\案例\208\pecotoy\login_field_bg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3053" y="1203598"/>
              <a:ext cx="4537893" cy="4545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椭圆 67"/>
            <p:cNvSpPr/>
            <p:nvPr/>
          </p:nvSpPr>
          <p:spPr>
            <a:xfrm>
              <a:off x="2511222" y="1427446"/>
              <a:ext cx="4068000" cy="4068000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9" name="组合 68"/>
            <p:cNvGrpSpPr/>
            <p:nvPr/>
          </p:nvGrpSpPr>
          <p:grpSpPr>
            <a:xfrm>
              <a:off x="2214321" y="1089734"/>
              <a:ext cx="4738098" cy="4799061"/>
              <a:chOff x="2388489" y="1163764"/>
              <a:chExt cx="4407075" cy="4463779"/>
            </a:xfrm>
          </p:grpSpPr>
          <p:sp>
            <p:nvSpPr>
              <p:cNvPr id="70" name="矩形 69"/>
              <p:cNvSpPr/>
              <p:nvPr/>
            </p:nvSpPr>
            <p:spPr>
              <a:xfrm>
                <a:off x="4467865" y="1163764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4467865" y="5447543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5533016" y="5150007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3392571" y="5150007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5533016" y="1406388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3392571" y="1406388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6615564" y="3224314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2388489" y="3224314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矩形 77"/>
              <p:cNvSpPr/>
              <p:nvPr/>
            </p:nvSpPr>
            <p:spPr>
              <a:xfrm>
                <a:off x="2659887" y="2239807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矩形 78"/>
              <p:cNvSpPr/>
              <p:nvPr/>
            </p:nvSpPr>
            <p:spPr>
              <a:xfrm>
                <a:off x="6350356" y="2239807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矩形 79"/>
              <p:cNvSpPr/>
              <p:nvPr/>
            </p:nvSpPr>
            <p:spPr>
              <a:xfrm>
                <a:off x="2659887" y="4349183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矩形 80"/>
              <p:cNvSpPr/>
              <p:nvPr/>
            </p:nvSpPr>
            <p:spPr>
              <a:xfrm>
                <a:off x="6350356" y="4349183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82" name="矩形 81"/>
          <p:cNvSpPr/>
          <p:nvPr/>
        </p:nvSpPr>
        <p:spPr>
          <a:xfrm>
            <a:off x="3840911" y="1672079"/>
            <a:ext cx="1287524" cy="507827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zh-CN" altLang="en-US" sz="2700" b="1" dirty="0" smtClean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演    示</a:t>
            </a:r>
            <a:endParaRPr lang="zh-CN" altLang="en-US" sz="3600" dirty="0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SPA</a:t>
            </a:r>
            <a:r>
              <a:rPr kumimoji="1" lang="zh-CN" altLang="en-US" dirty="0" smtClean="0"/>
              <a:t>单页面应用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r>
              <a:rPr kumimoji="1" lang="en-US" altLang="zh-CN" dirty="0" smtClean="0"/>
              <a:t>SPA</a:t>
            </a:r>
            <a:r>
              <a:rPr kumimoji="1" lang="zh-CN" altLang="en-US" dirty="0" smtClean="0"/>
              <a:t>： 所有活动都局限在一个页面当中，通过</a:t>
            </a:r>
            <a:r>
              <a:rPr kumimoji="1" lang="en-US" altLang="zh-CN" dirty="0" err="1" smtClean="0"/>
              <a:t>js</a:t>
            </a:r>
            <a:r>
              <a:rPr kumimoji="1" lang="zh-CN" altLang="en-US" dirty="0" smtClean="0"/>
              <a:t>来改变</a:t>
            </a:r>
            <a:r>
              <a:rPr kumimoji="1" lang="en-US" altLang="zh-CN" dirty="0" smtClean="0"/>
              <a:t>html</a:t>
            </a:r>
          </a:p>
          <a:p>
            <a:r>
              <a:rPr kumimoji="1" lang="zh-CN" altLang="en-US" dirty="0" smtClean="0"/>
              <a:t>优点：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避免页面重新加载，提供流畅的用户体检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特别适合移动端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r>
              <a:rPr kumimoji="1" lang="zh-CN" altLang="en-US" dirty="0" smtClean="0"/>
              <a:t>缺点：</a:t>
            </a:r>
            <a:endParaRPr kumimoji="1" lang="en-US" altLang="zh-CN" dirty="0" smtClean="0"/>
          </a:p>
          <a:p>
            <a:pPr lvl="1"/>
            <a:r>
              <a:rPr kumimoji="1" lang="zh-CN" altLang="en-US" dirty="0"/>
              <a:t>对于</a:t>
            </a:r>
            <a:r>
              <a:rPr kumimoji="1" lang="en-US" altLang="zh-CN" dirty="0"/>
              <a:t>SEO</a:t>
            </a:r>
            <a:r>
              <a:rPr kumimoji="1" lang="zh-CN" altLang="en-US" dirty="0"/>
              <a:t>不友好</a:t>
            </a:r>
            <a:endParaRPr kumimoji="1" lang="en-US" altLang="zh-CN" dirty="0"/>
          </a:p>
          <a:p>
            <a:pPr lvl="1"/>
            <a:r>
              <a:rPr kumimoji="1" lang="zh-CN" altLang="en-US" dirty="0" smtClean="0"/>
              <a:t>初次加载很耗时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开发需要统一管理</a:t>
            </a:r>
            <a:endParaRPr kumimoji="1" lang="en-US" altLang="zh-CN" dirty="0" smtClean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335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什么是</a:t>
            </a:r>
            <a:r>
              <a:rPr kumimoji="1" lang="en-US" altLang="zh-CN" dirty="0" smtClean="0"/>
              <a:t>SSR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r>
              <a:rPr kumimoji="1" lang="zh-CN" altLang="en-US" dirty="0"/>
              <a:t>服务端渲染实现原理机制：在服务端拿数据进行解析渲染，直接生成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片段返回给前端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服务器通过模板引擎直接渲染整个页面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服务器直接渲染</a:t>
            </a:r>
            <a:r>
              <a:rPr kumimoji="1" lang="en-US" altLang="zh-CN" dirty="0" smtClean="0"/>
              <a:t>html</a:t>
            </a:r>
            <a:r>
              <a:rPr kumimoji="1" lang="zh-CN" altLang="en-US" dirty="0" smtClean="0"/>
              <a:t>代码</a:t>
            </a:r>
            <a:r>
              <a:rPr kumimoji="1" lang="zh-CN" altLang="en-US" dirty="0" smtClean="0"/>
              <a:t>块</a:t>
            </a:r>
            <a:endParaRPr kumimoji="1" lang="en-US" altLang="zh-CN" dirty="0" smtClean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854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Vue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SSR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r>
              <a:rPr kumimoji="1" lang="zh-CN" altLang="en-US" dirty="0" smtClean="0"/>
              <a:t>优点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更好的</a:t>
            </a:r>
            <a:r>
              <a:rPr kumimoji="1" lang="en-US" altLang="zh-CN" dirty="0" smtClean="0"/>
              <a:t>SEO</a:t>
            </a:r>
            <a:endParaRPr kumimoji="1" lang="en-US" altLang="zh-CN" dirty="0"/>
          </a:p>
          <a:p>
            <a:pPr lvl="1"/>
            <a:r>
              <a:rPr kumimoji="1" lang="zh-CN" altLang="en-US" dirty="0" smtClean="0"/>
              <a:t>更快的内容到大时间（</a:t>
            </a:r>
            <a:r>
              <a:rPr kumimoji="1" lang="en-US" altLang="zh-CN" dirty="0" smtClean="0"/>
              <a:t>time-to-content</a:t>
            </a:r>
            <a:r>
              <a:rPr kumimoji="1" lang="zh-CN" altLang="en-US" dirty="0" smtClean="0"/>
              <a:t>）</a:t>
            </a:r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r>
              <a:rPr kumimoji="1" lang="zh-CN" altLang="en-US" dirty="0" smtClean="0"/>
              <a:t>缺点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开发条件的约束比较多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构建设置和部署更加复杂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更多的服务器端负载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r>
              <a:rPr kumimoji="1" lang="zh-CN" altLang="en-US" dirty="0" smtClean="0"/>
              <a:t>使用标准：</a:t>
            </a:r>
            <a:r>
              <a:rPr kumimoji="1" lang="en-US" altLang="zh-CN" dirty="0" smtClean="0"/>
              <a:t>time-to-content</a:t>
            </a:r>
            <a:r>
              <a:rPr kumimoji="1" lang="zh-CN" altLang="en-US" dirty="0" smtClean="0"/>
              <a:t>对于应用的重要程度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082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Vue</a:t>
            </a:r>
            <a:r>
              <a:rPr kumimoji="1" lang="zh-CN" altLang="en-US" dirty="0"/>
              <a:t>服务器端渲染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680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如何使用</a:t>
            </a:r>
            <a:r>
              <a:rPr kumimoji="1" lang="en-US" altLang="zh-CN" dirty="0" err="1" smtClean="0"/>
              <a:t>Vue</a:t>
            </a:r>
            <a:r>
              <a:rPr kumimoji="1" lang="zh-CN" altLang="en-US" dirty="0" smtClean="0"/>
              <a:t>服务器端渲染？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r>
              <a:rPr kumimoji="1" lang="en-US" altLang="zh-CN" dirty="0" smtClean="0"/>
              <a:t>Node</a:t>
            </a:r>
            <a:r>
              <a:rPr kumimoji="1" lang="zh-CN" altLang="en-US" dirty="0" smtClean="0"/>
              <a:t>环境</a:t>
            </a:r>
            <a:endParaRPr kumimoji="1" lang="en-US" altLang="zh-CN" dirty="0" smtClean="0"/>
          </a:p>
          <a:p>
            <a:r>
              <a:rPr kumimoji="1" lang="zh-CN" altLang="en-US" dirty="0" smtClean="0"/>
              <a:t>借助 </a:t>
            </a:r>
            <a:r>
              <a:rPr kumimoji="1" lang="en-US" altLang="zh-CN" dirty="0" err="1" smtClean="0"/>
              <a:t>vue</a:t>
            </a:r>
            <a:r>
              <a:rPr kumimoji="1" lang="en-US" altLang="zh-CN" dirty="0" smtClean="0"/>
              <a:t>-server-renderer</a:t>
            </a:r>
            <a:r>
              <a:rPr kumimoji="1" lang="zh-CN" altLang="en-US" dirty="0" smtClean="0"/>
              <a:t> 组件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956" y="2484031"/>
            <a:ext cx="5364088" cy="51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8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Vue</a:t>
            </a:r>
            <a:r>
              <a:rPr kumimoji="1" lang="en-US" altLang="zh-CN" dirty="0" smtClean="0"/>
              <a:t>-server-render</a:t>
            </a:r>
            <a:r>
              <a:rPr kumimoji="1" lang="zh-CN" altLang="en-US" dirty="0" smtClean="0"/>
              <a:t>怎么用？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601" y="915566"/>
            <a:ext cx="5870798" cy="402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1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node</a:t>
            </a:r>
            <a:r>
              <a:rPr kumimoji="1" lang="zh-CN" altLang="en-US" dirty="0" smtClean="0"/>
              <a:t>作为</a:t>
            </a:r>
            <a:r>
              <a:rPr kumimoji="1" lang="en-US" altLang="zh-CN" dirty="0" smtClean="0"/>
              <a:t>Server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8649" y="843558"/>
            <a:ext cx="3950801" cy="40324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849743"/>
            <a:ext cx="3492252" cy="152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9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自定义 4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D96BF"/>
      </a:accent1>
      <a:accent2>
        <a:srgbClr val="ED7D31"/>
      </a:accent2>
      <a:accent3>
        <a:srgbClr val="A5A5A5"/>
      </a:accent3>
      <a:accent4>
        <a:srgbClr val="E9664F"/>
      </a:accent4>
      <a:accent5>
        <a:srgbClr val="9A719B"/>
      </a:accent5>
      <a:accent6>
        <a:srgbClr val="01AF98"/>
      </a:accent6>
      <a:hlink>
        <a:srgbClr val="0563C1"/>
      </a:hlink>
      <a:folHlink>
        <a:srgbClr val="954F72"/>
      </a:folHlink>
    </a:clrScheme>
    <a:fontScheme name="自定义 64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8122</TotalTime>
  <Words>1171</Words>
  <Application>Microsoft Macintosh PowerPoint</Application>
  <PresentationFormat>全屏显示(16:9)</PresentationFormat>
  <Paragraphs>114</Paragraphs>
  <Slides>23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Calibri</vt:lpstr>
      <vt:lpstr>DengXian</vt:lpstr>
      <vt:lpstr>Times New Roman</vt:lpstr>
      <vt:lpstr>宋体</vt:lpstr>
      <vt:lpstr>微软雅黑</vt:lpstr>
      <vt:lpstr>Arial</vt:lpstr>
      <vt:lpstr>Office 主题</vt:lpstr>
      <vt:lpstr>1_Office 主题</vt:lpstr>
      <vt:lpstr>PowerPoint 演示文稿</vt:lpstr>
      <vt:lpstr>背景</vt:lpstr>
      <vt:lpstr>SPA单页面应用</vt:lpstr>
      <vt:lpstr>什么是SSR</vt:lpstr>
      <vt:lpstr>Vue SSR</vt:lpstr>
      <vt:lpstr>Vue服务器端渲染</vt:lpstr>
      <vt:lpstr>如何使用Vue服务器端渲染？</vt:lpstr>
      <vt:lpstr>Vue-server-render怎么用？</vt:lpstr>
      <vt:lpstr>使用node作为Server</vt:lpstr>
      <vt:lpstr>比较重要的两个元素</vt:lpstr>
      <vt:lpstr>改进一： html使用模板</vt:lpstr>
      <vt:lpstr>实际项目</vt:lpstr>
      <vt:lpstr>使用webpack构建</vt:lpstr>
      <vt:lpstr>原理</vt:lpstr>
      <vt:lpstr>项目结构</vt:lpstr>
      <vt:lpstr>使用webpack编译</vt:lpstr>
      <vt:lpstr>Vue实例的打包改进</vt:lpstr>
      <vt:lpstr>Vue-ssr-server-bundle.json优点</vt:lpstr>
      <vt:lpstr>Webpack配置</vt:lpstr>
      <vt:lpstr>注意事项</vt:lpstr>
      <vt:lpstr>Vue SSR</vt:lpstr>
      <vt:lpstr>推荐</vt:lpstr>
      <vt:lpstr>PowerPoint 演示文稿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Microsoft Office 用户</cp:lastModifiedBy>
  <cp:revision>3207</cp:revision>
  <cp:lastPrinted>2017-08-01T05:53:29Z</cp:lastPrinted>
  <dcterms:created xsi:type="dcterms:W3CDTF">2015-07-11T12:40:00Z</dcterms:created>
  <dcterms:modified xsi:type="dcterms:W3CDTF">2018-07-17T09:27:59Z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2052-10.1.0.6479</vt:lpwstr>
  </property>
</Properties>
</file>